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27"/>
  </p:notesMasterIdLst>
  <p:handoutMasterIdLst>
    <p:handoutMasterId r:id="rId28"/>
  </p:handoutMasterIdLst>
  <p:sldIdLst>
    <p:sldId id="556" r:id="rId2"/>
    <p:sldId id="764" r:id="rId3"/>
    <p:sldId id="765" r:id="rId4"/>
    <p:sldId id="763" r:id="rId5"/>
    <p:sldId id="730" r:id="rId6"/>
    <p:sldId id="731" r:id="rId7"/>
    <p:sldId id="741" r:id="rId8"/>
    <p:sldId id="739" r:id="rId9"/>
    <p:sldId id="749" r:id="rId10"/>
    <p:sldId id="748" r:id="rId11"/>
    <p:sldId id="750" r:id="rId12"/>
    <p:sldId id="766" r:id="rId13"/>
    <p:sldId id="751" r:id="rId14"/>
    <p:sldId id="752" r:id="rId15"/>
    <p:sldId id="753" r:id="rId16"/>
    <p:sldId id="759" r:id="rId17"/>
    <p:sldId id="760" r:id="rId18"/>
    <p:sldId id="761" r:id="rId19"/>
    <p:sldId id="762" r:id="rId20"/>
    <p:sldId id="747" r:id="rId21"/>
    <p:sldId id="754" r:id="rId22"/>
    <p:sldId id="755" r:id="rId23"/>
    <p:sldId id="758" r:id="rId24"/>
    <p:sldId id="756" r:id="rId25"/>
    <p:sldId id="767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3343D"/>
    <a:srgbClr val="FED97E"/>
    <a:srgbClr val="566228"/>
    <a:srgbClr val="697830"/>
    <a:srgbClr val="27697B"/>
    <a:srgbClr val="644C00"/>
    <a:srgbClr val="CC9B00"/>
    <a:srgbClr val="5A5A5A"/>
    <a:srgbClr val="343434"/>
    <a:srgbClr val="28271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3" autoAdjust="0"/>
    <p:restoredTop sz="96869" autoAdjust="0"/>
  </p:normalViewPr>
  <p:slideViewPr>
    <p:cSldViewPr>
      <p:cViewPr varScale="1">
        <p:scale>
          <a:sx n="123" d="100"/>
          <a:sy n="123" d="100"/>
        </p:scale>
        <p:origin x="-2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EECA877-C974-412B-B868-0B8B4A23A537}" type="datetimeFigureOut">
              <a:rPr lang="en-US"/>
              <a:pPr>
                <a:defRPr/>
              </a:pPr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121"/>
            <a:ext cx="3038145" cy="465743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29121"/>
            <a:ext cx="3038145" cy="465743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006EB3C-E442-4272-BFA4-0E04C3205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1345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93157" tIns="46580" rIns="93157" bIns="46580" rtlCol="0"/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93157" tIns="46580" rIns="93157" bIns="46580" rtlCol="0"/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6E67919-1269-4BA7-8D7E-D352D9FAFFCA}" type="datetimeFigureOut">
              <a:rPr lang="en-US"/>
              <a:pPr>
                <a:defRPr/>
              </a:pPr>
              <a:t>4/25/2017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7" tIns="46580" rIns="93157" bIns="4658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8"/>
            <a:ext cx="5607711" cy="4183995"/>
          </a:xfrm>
          <a:prstGeom prst="rect">
            <a:avLst/>
          </a:prstGeom>
        </p:spPr>
        <p:txBody>
          <a:bodyPr vert="horz" lIns="93157" tIns="46580" rIns="93157" bIns="4658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121"/>
            <a:ext cx="3038145" cy="465743"/>
          </a:xfrm>
          <a:prstGeom prst="rect">
            <a:avLst/>
          </a:prstGeom>
        </p:spPr>
        <p:txBody>
          <a:bodyPr vert="horz" lIns="93157" tIns="46580" rIns="93157" bIns="46580" rtlCol="0" anchor="b"/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29121"/>
            <a:ext cx="3038145" cy="465743"/>
          </a:xfrm>
          <a:prstGeom prst="rect">
            <a:avLst/>
          </a:prstGeom>
        </p:spPr>
        <p:txBody>
          <a:bodyPr vert="horz" lIns="93157" tIns="46580" rIns="93157" bIns="46580" rtlCol="0" anchor="b"/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6AAEF02-BCFF-4B4D-8442-73D12FAACC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3607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AAEF02-BCFF-4B4D-8442-73D12FAACC3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151F9-AA94-416A-8F33-D63F0F0F35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7495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D9F83-9748-498F-BE75-3DE0E3513A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451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7A820-FDC2-4877-83BA-C79E6DD242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3326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2509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4827"/>
            <a:ext cx="4038600" cy="4625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4827"/>
            <a:ext cx="4038600" cy="4625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634D0-8692-4A47-8CD4-A773080DCB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964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A5058-05F9-41B6-8182-9C9F9ACF05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939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45766-12C3-49DF-92CC-9B1CF1294F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154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2197-E6CC-4B7A-9911-41FE0B7683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814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1A076-753F-4EFB-93D3-8A78E66478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217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85BDF-9C90-4F74-A991-6193EF826A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405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EA456-50CA-48D6-92E8-8BCF049B15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057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087E1-C447-439B-9920-E0C9EB530F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585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fr-CA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0341-1DCD-4CFB-AB0E-9F9BD0AAB4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714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010A6C-74E8-42E4-A804-70AB7D36D9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ruce\Pictures\widescreen\Manhattan Feb 2017-005.JPG"/>
          <p:cNvPicPr>
            <a:picLocks noChangeAspect="1" noChangeArrowheads="1"/>
          </p:cNvPicPr>
          <p:nvPr/>
        </p:nvPicPr>
        <p:blipFill>
          <a:blip r:embed="rId2" cstate="screen"/>
          <a:srcRect r="19188"/>
          <a:stretch>
            <a:fillRect/>
          </a:stretch>
        </p:blipFill>
        <p:spPr bwMode="auto">
          <a:xfrm>
            <a:off x="-228600" y="-25400"/>
            <a:ext cx="98298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28800" y="914400"/>
            <a:ext cx="6019800" cy="1220847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  <a:alpha val="2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bg1">
                <a:lumMod val="85000"/>
                <a:lumOff val="1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 charset="0"/>
                <a:cs typeface="+mn-cs"/>
              </a:rPr>
              <a:t>The </a:t>
            </a:r>
            <a:r>
              <a:rPr lang="en-US" sz="3200" b="1" dirty="0" smtClean="0">
                <a:solidFill>
                  <a:schemeClr val="bg1"/>
                </a:solidFill>
                <a:latin typeface="Arial" charset="0"/>
                <a:cs typeface="+mn-cs"/>
              </a:rPr>
              <a:t>Road to Shared Autonomous Vehicles</a:t>
            </a:r>
            <a:r>
              <a:rPr lang="en-US" sz="3200" b="1" i="1" dirty="0" smtClean="0">
                <a:solidFill>
                  <a:schemeClr val="bg1"/>
                </a:solidFill>
                <a:latin typeface="Arial" charset="0"/>
                <a:cs typeface="+mn-cs"/>
              </a:rPr>
              <a:t> </a:t>
            </a:r>
            <a:endParaRPr lang="en-US" sz="3200" b="1" i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5126" y="5448300"/>
            <a:ext cx="4038600" cy="10287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9DA55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362199" y="5486400"/>
            <a:ext cx="5334001" cy="96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0" tIns="65023" rIns="650230" bIns="65023">
            <a:spAutoFit/>
          </a:bodyPr>
          <a:lstStyle>
            <a:lvl1pPr marL="230188" indent="-2301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0"/>
              </a:spcAft>
              <a:buClr>
                <a:srgbClr val="00CCFF"/>
              </a:buClr>
              <a:buSzPct val="130000"/>
            </a:pPr>
            <a:r>
              <a:rPr lang="en-US" sz="2000" b="1" dirty="0" smtClean="0">
                <a:solidFill>
                  <a:schemeClr val="bg1"/>
                </a:solidFill>
              </a:rPr>
              <a:t>Bruce Schaller</a:t>
            </a:r>
          </a:p>
          <a:p>
            <a:pPr algn="ctr" eaLnBrk="1" hangingPunct="1">
              <a:spcAft>
                <a:spcPct val="10000"/>
              </a:spcAft>
              <a:buClr>
                <a:srgbClr val="00CCFF"/>
              </a:buClr>
              <a:buSzPct val="130000"/>
            </a:pPr>
            <a:r>
              <a:rPr lang="en-US" sz="1400" dirty="0" smtClean="0">
                <a:solidFill>
                  <a:schemeClr val="bg1"/>
                </a:solidFill>
              </a:rPr>
              <a:t>Principal, Schaller Consulting</a:t>
            </a:r>
          </a:p>
          <a:p>
            <a:pPr algn="ctr" eaLnBrk="1" hangingPunct="1">
              <a:spcBef>
                <a:spcPts val="800"/>
              </a:spcBef>
              <a:spcAft>
                <a:spcPct val="10000"/>
              </a:spcAft>
              <a:buClr>
                <a:srgbClr val="00CCFF"/>
              </a:buClr>
              <a:buSzPct val="130000"/>
            </a:pPr>
            <a:r>
              <a:rPr lang="en-US" sz="1000" b="1" dirty="0" smtClean="0">
                <a:solidFill>
                  <a:schemeClr val="bg1"/>
                </a:solidFill>
              </a:rPr>
              <a:t>April 25, 2017</a:t>
            </a:r>
          </a:p>
        </p:txBody>
      </p:sp>
    </p:spTree>
    <p:extLst>
      <p:ext uri="{BB962C8B-B14F-4D97-AF65-F5344CB8AC3E}">
        <p14:creationId xmlns="" xmlns:p14="http://schemas.microsoft.com/office/powerpoint/2010/main" val="33920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14400"/>
            <a:ext cx="7232904" cy="482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914400"/>
            <a:ext cx="7232904" cy="482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95400" y="5791200"/>
            <a:ext cx="3810000" cy="461665"/>
          </a:xfrm>
          <a:prstGeom prst="rect">
            <a:avLst/>
          </a:prstGeom>
          <a:noFill/>
          <a:ln cmpd="dbl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  <a:latin typeface="Candara" pitchFamily="34" charset="0"/>
              </a:rPr>
              <a:t>Growth in average weekday trips, Manhattan </a:t>
            </a:r>
            <a:br>
              <a:rPr lang="en-US" sz="1200" b="1" dirty="0" smtClean="0">
                <a:solidFill>
                  <a:srgbClr val="FFFF00"/>
                </a:solidFill>
                <a:latin typeface="Candara" pitchFamily="34" charset="0"/>
              </a:rPr>
            </a:br>
            <a:r>
              <a:rPr lang="en-US" sz="1200" b="1" dirty="0" smtClean="0">
                <a:solidFill>
                  <a:srgbClr val="FFFF00"/>
                </a:solidFill>
                <a:latin typeface="Candara" pitchFamily="34" charset="0"/>
              </a:rPr>
              <a:t>2013 to 2016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914400"/>
            <a:ext cx="7232904" cy="482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19800" y="5334000"/>
            <a:ext cx="2754161" cy="1015663"/>
          </a:xfrm>
          <a:prstGeom prst="rect">
            <a:avLst/>
          </a:prstGeom>
          <a:solidFill>
            <a:schemeClr val="accent4">
              <a:lumMod val="75000"/>
              <a:alpha val="91000"/>
            </a:schemeClr>
          </a:solidFill>
          <a:ln cmpd="dbl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Candara" pitchFamily="34" charset="0"/>
              </a:rPr>
              <a:t>Evening: Quick/ comfortable alternative to subway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524000"/>
            <a:ext cx="3581400" cy="707886"/>
          </a:xfrm>
          <a:prstGeom prst="rect">
            <a:avLst/>
          </a:prstGeom>
          <a:solidFill>
            <a:srgbClr val="0070C0">
              <a:alpha val="91000"/>
            </a:srgbClr>
          </a:solidFill>
          <a:ln cmpd="dbl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Candara" pitchFamily="34" charset="0"/>
              </a:rPr>
              <a:t>Afternoon peak </a:t>
            </a:r>
            <a:br>
              <a:rPr lang="en-US" sz="2000" b="1" dirty="0" smtClean="0">
                <a:solidFill>
                  <a:srgbClr val="FFFF00"/>
                </a:solidFill>
                <a:latin typeface="Candara" pitchFamily="34" charset="0"/>
              </a:rPr>
            </a:br>
            <a:r>
              <a:rPr lang="en-US" sz="2000" b="1" dirty="0" smtClean="0">
                <a:solidFill>
                  <a:srgbClr val="FFFF00"/>
                </a:solidFill>
                <a:latin typeface="Candara" pitchFamily="34" charset="0"/>
              </a:rPr>
              <a:t>(yellow cab shift change)</a:t>
            </a:r>
          </a:p>
        </p:txBody>
      </p:sp>
    </p:spTree>
    <p:extLst>
      <p:ext uri="{BB962C8B-B14F-4D97-AF65-F5344CB8AC3E}">
        <p14:creationId xmlns="" xmlns:p14="http://schemas.microsoft.com/office/powerpoint/2010/main" val="33920868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95083">
            <a:off x="4953000" y="1744162"/>
            <a:ext cx="3124200" cy="600164"/>
          </a:xfrm>
          <a:prstGeom prst="rect">
            <a:avLst/>
          </a:prstGeom>
          <a:solidFill>
            <a:srgbClr val="F9D74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rgbClr val="323E1A"/>
                </a:solidFill>
                <a:latin typeface="Arial Black" pitchFamily="34" charset="0"/>
              </a:rPr>
              <a:t>Save time</a:t>
            </a:r>
            <a:endParaRPr lang="en-US" sz="3300" dirty="0">
              <a:solidFill>
                <a:srgbClr val="323E1A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423244">
            <a:off x="4889869" y="2529532"/>
            <a:ext cx="3561839" cy="600164"/>
          </a:xfrm>
          <a:prstGeom prst="rect">
            <a:avLst/>
          </a:prstGeom>
          <a:solidFill>
            <a:srgbClr val="93B64E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Reduce stress</a:t>
            </a:r>
            <a:endParaRPr lang="en-US" sz="33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1905000"/>
            <a:ext cx="3124200" cy="1107996"/>
          </a:xfrm>
          <a:prstGeom prst="rect">
            <a:avLst/>
          </a:prstGeom>
          <a:solidFill>
            <a:srgbClr val="27697B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rgbClr val="FFC000"/>
                </a:solidFill>
                <a:latin typeface="Arial Black" pitchFamily="34" charset="0"/>
              </a:rPr>
              <a:t>Customer is saying</a:t>
            </a:r>
            <a:endParaRPr lang="en-US" sz="33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52400"/>
            <a:ext cx="3200400" cy="307777"/>
          </a:xfrm>
          <a:prstGeom prst="rect">
            <a:avLst/>
          </a:prstGeom>
          <a:solidFill>
            <a:srgbClr val="343434">
              <a:alpha val="97000"/>
            </a:srgbClr>
          </a:solidFill>
          <a:ln>
            <a:solidFill>
              <a:srgbClr val="5A5A5A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Common themes:</a:t>
            </a:r>
            <a:endParaRPr lang="en-US" sz="1400" spc="8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1314291">
            <a:off x="1398558" y="820023"/>
            <a:ext cx="5105400" cy="861774"/>
          </a:xfrm>
          <a:prstGeom prst="rect">
            <a:avLst/>
          </a:prstGeom>
          <a:solidFill>
            <a:srgbClr val="AFB88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The Road to Shared Autonomous Vehicles</a:t>
            </a:r>
            <a:endParaRPr lang="en-US" sz="25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286000"/>
            <a:ext cx="2971800" cy="1169551"/>
          </a:xfrm>
          <a:prstGeom prst="rect">
            <a:avLst/>
          </a:prstGeom>
          <a:solidFill>
            <a:srgbClr val="343434">
              <a:alpha val="97000"/>
            </a:srgbClr>
          </a:solidFill>
          <a:ln>
            <a:solidFill>
              <a:srgbClr val="5A5A5A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TNCs save time and reduce stress -- making them a great and even overdue additional option that is very </a:t>
            </a:r>
            <a:r>
              <a:rPr lang="en-US" sz="1400" spc="8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beneficial to the customer. </a:t>
            </a:r>
            <a:endParaRPr lang="en-US" sz="1400" spc="80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3276600"/>
            <a:ext cx="3352800" cy="738664"/>
          </a:xfrm>
          <a:prstGeom prst="rect">
            <a:avLst/>
          </a:prstGeom>
          <a:solidFill>
            <a:srgbClr val="343434">
              <a:alpha val="97000"/>
            </a:srgbClr>
          </a:solidFill>
          <a:ln>
            <a:solidFill>
              <a:srgbClr val="5A5A5A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That said, TNC growth also raises issues related to </a:t>
            </a:r>
            <a:r>
              <a:rPr lang="en-US" sz="1400" spc="8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congestion, emissions</a:t>
            </a:r>
            <a:r>
              <a:rPr lang="en-US" sz="14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US" sz="1400" spc="8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transit</a:t>
            </a:r>
            <a:r>
              <a:rPr lang="en-US" sz="14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impacts… </a:t>
            </a:r>
            <a:endParaRPr lang="en-US" sz="1400" spc="8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ruce\Desktop\Professional\vMaptitude files\0-Project related\Taxi and FHV trip data\Inner outer zone map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43200" y="457200"/>
            <a:ext cx="6324600" cy="61353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0" y="2667000"/>
            <a:ext cx="2057400" cy="923330"/>
          </a:xfrm>
          <a:prstGeom prst="rect">
            <a:avLst/>
          </a:prstGeom>
          <a:solidFill>
            <a:schemeClr val="tx1">
              <a:alpha val="1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Congested core: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353 million miles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7% of VMT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1600200"/>
            <a:ext cx="2286000" cy="1015663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Citywide</a:t>
            </a:r>
          </a:p>
          <a:p>
            <a:pPr algn="ctr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600 million miles</a:t>
            </a:r>
          </a:p>
          <a:p>
            <a:pPr algn="ctr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3.5% of VMT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75519" y="5943600"/>
            <a:ext cx="1920081" cy="6858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rgbClr val="FFFF00"/>
                </a:solidFill>
                <a:latin typeface="Candara" pitchFamily="34" charset="0"/>
                <a:ea typeface="ＭＳ Ｐゴシック" pitchFamily="-111" charset="-128"/>
              </a:rPr>
              <a:t>Increase in taxi/for-hire vehicle mileage</a:t>
            </a:r>
          </a:p>
          <a:p>
            <a:pPr>
              <a:defRPr/>
            </a:pPr>
            <a:r>
              <a:rPr lang="en-US" sz="1200" b="1" dirty="0" smtClean="0">
                <a:solidFill>
                  <a:srgbClr val="FFFF00"/>
                </a:solidFill>
                <a:latin typeface="Candara" pitchFamily="34" charset="0"/>
                <a:ea typeface="ＭＳ Ｐゴシック" pitchFamily="-111" charset="-128"/>
              </a:rPr>
              <a:t>2013 to 2016</a:t>
            </a:r>
            <a:endParaRPr lang="en-US" sz="1200" b="1" dirty="0">
              <a:solidFill>
                <a:srgbClr val="FFFF00"/>
              </a:solidFill>
              <a:latin typeface="Candara" pitchFamily="34" charset="0"/>
              <a:ea typeface="ＭＳ Ｐゴシック" pitchFamily="-111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5800"/>
            <a:ext cx="3644105" cy="769441"/>
          </a:xfrm>
          <a:prstGeom prst="rect">
            <a:avLst/>
          </a:prstGeom>
          <a:solidFill>
            <a:srgbClr val="39421A">
              <a:alpha val="86000"/>
            </a:srgbClr>
          </a:solidFill>
          <a:ln cmpd="dbl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Candara" pitchFamily="34" charset="0"/>
              </a:rPr>
              <a:t>Large increases in vehicle mileage </a:t>
            </a:r>
            <a:endParaRPr lang="en-US" sz="1500" b="1" dirty="0" smtClean="0">
              <a:solidFill>
                <a:srgbClr val="FFFF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Bruce\Documents\map3.png"/>
          <p:cNvPicPr>
            <a:picLocks noChangeAspect="1" noChangeArrowheads="1"/>
          </p:cNvPicPr>
          <p:nvPr/>
        </p:nvPicPr>
        <p:blipFill>
          <a:blip r:embed="rId2" cstate="screen"/>
          <a:srcRect l="13137"/>
          <a:stretch>
            <a:fillRect/>
          </a:stretch>
        </p:blipFill>
        <p:spPr bwMode="auto">
          <a:xfrm>
            <a:off x="2667000" y="533400"/>
            <a:ext cx="6549788" cy="5943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0" y="5257800"/>
            <a:ext cx="1905000" cy="954107"/>
          </a:xfrm>
          <a:prstGeom prst="rect">
            <a:avLst/>
          </a:prstGeom>
          <a:solidFill>
            <a:schemeClr val="tx1">
              <a:alpha val="71000"/>
            </a:schemeClr>
          </a:solidFill>
          <a:ln w="127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bg1"/>
                </a:solidFill>
                <a:latin typeface="+mn-lt"/>
              </a:rPr>
              <a:t>TNC increase net of decline in yellow cab trips, per hour per sq. mile</a:t>
            </a:r>
          </a:p>
          <a:p>
            <a:pPr algn="ctr"/>
            <a:endParaRPr lang="en-US" sz="700" dirty="0" smtClean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700" dirty="0" smtClean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700" dirty="0" smtClean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700" dirty="0" smtClean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700" dirty="0" smtClean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70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5" descr="C:\Users\Bruce\Documents\key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00925" y="5553075"/>
            <a:ext cx="838200" cy="6333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21780" y="4808220"/>
            <a:ext cx="2286000" cy="400110"/>
          </a:xfrm>
          <a:prstGeom prst="rect">
            <a:avLst/>
          </a:prstGeom>
          <a:solidFill>
            <a:schemeClr val="tx1">
              <a:alpha val="71000"/>
            </a:schemeClr>
          </a:solidFill>
          <a:ln w="127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3343D"/>
                </a:solidFill>
                <a:latin typeface="+mn-lt"/>
              </a:rPr>
              <a:t>Weekdays, 4 - 7 pm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91699" y="6012180"/>
            <a:ext cx="1843881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rgbClr val="FFFF00"/>
                </a:solidFill>
                <a:latin typeface="Candara" pitchFamily="34" charset="0"/>
                <a:ea typeface="ＭＳ Ｐゴシック" pitchFamily="-111" charset="-128"/>
              </a:rPr>
              <a:t>Change in taxi/TNC trips</a:t>
            </a:r>
          </a:p>
          <a:p>
            <a:pPr>
              <a:defRPr/>
            </a:pPr>
            <a:r>
              <a:rPr lang="en-US" sz="1200" b="1" dirty="0" smtClean="0">
                <a:solidFill>
                  <a:srgbClr val="FFFF00"/>
                </a:solidFill>
                <a:latin typeface="Candara" pitchFamily="34" charset="0"/>
                <a:ea typeface="ＭＳ Ｐゴシック" pitchFamily="-111" charset="-128"/>
              </a:rPr>
              <a:t>2013 to 2016</a:t>
            </a:r>
            <a:endParaRPr lang="en-US" sz="1200" b="1" dirty="0">
              <a:solidFill>
                <a:srgbClr val="FFFF00"/>
              </a:solidFill>
              <a:latin typeface="Candara" pitchFamily="34" charset="0"/>
              <a:ea typeface="ＭＳ Ｐゴシック" pitchFamily="-111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97803"/>
            <a:ext cx="3135161" cy="769441"/>
          </a:xfrm>
          <a:prstGeom prst="rect">
            <a:avLst/>
          </a:prstGeom>
          <a:solidFill>
            <a:srgbClr val="DF9817">
              <a:alpha val="90588"/>
            </a:srgbClr>
          </a:solidFill>
          <a:ln cmpd="dbl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323E1A"/>
                </a:solidFill>
                <a:latin typeface="Candara" pitchFamily="34" charset="0"/>
              </a:rPr>
              <a:t>Large increases in trips during PM peak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81200"/>
            <a:ext cx="6151563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" y="381000"/>
            <a:ext cx="4241496" cy="830997"/>
          </a:xfrm>
          <a:prstGeom prst="rect">
            <a:avLst/>
          </a:prstGeom>
          <a:solidFill>
            <a:srgbClr val="27697B">
              <a:alpha val="90980"/>
            </a:srgbClr>
          </a:solidFill>
          <a:ln cmpd="dbl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Candara" pitchFamily="34" charset="0"/>
              </a:rPr>
              <a:t>Subway ridership declining despite economic growth</a:t>
            </a:r>
            <a:endParaRPr lang="en-US" sz="1500" b="1" dirty="0" smtClean="0">
              <a:solidFill>
                <a:srgbClr val="FFC000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5083">
            <a:off x="5498724" y="1535977"/>
            <a:ext cx="3124200" cy="523220"/>
          </a:xfrm>
          <a:prstGeom prst="rect">
            <a:avLst/>
          </a:prstGeom>
          <a:solidFill>
            <a:srgbClr val="F9D74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23E1A"/>
                </a:solidFill>
                <a:latin typeface="Arial Black" pitchFamily="34" charset="0"/>
              </a:rPr>
              <a:t>New York</a:t>
            </a:r>
            <a:endParaRPr lang="en-US" sz="2800" dirty="0">
              <a:solidFill>
                <a:srgbClr val="323E1A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429693">
            <a:off x="171058" y="1388379"/>
            <a:ext cx="31242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Candara" pitchFamily="34" charset="0"/>
              </a:rPr>
              <a:t>Many reasons for this, from crowding that is product of years of ridership growth to need for capital renovations.</a:t>
            </a:r>
            <a:endParaRPr lang="en-US" sz="12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456" y="2058769"/>
            <a:ext cx="31242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Candara" pitchFamily="34" charset="0"/>
              </a:rPr>
              <a:t>TNCs provide option for subway riders fed up with crowded, slow and unreliable service. </a:t>
            </a:r>
            <a:endParaRPr lang="en-US" sz="12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381193">
            <a:off x="152400" y="2639844"/>
            <a:ext cx="3124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Candara" pitchFamily="34" charset="0"/>
              </a:rPr>
              <a:t>I estimate about 1/3 of gap on this chart is related to people switching to TNCs</a:t>
            </a:r>
            <a:endParaRPr lang="en-US" sz="12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480" y="1185863"/>
            <a:ext cx="6151563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rot="21310771">
            <a:off x="1464410" y="881063"/>
            <a:ext cx="3038855" cy="523220"/>
          </a:xfrm>
          <a:prstGeom prst="rect">
            <a:avLst/>
          </a:prstGeom>
          <a:solidFill>
            <a:srgbClr val="F9D74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23E1A"/>
                </a:solidFill>
                <a:latin typeface="Arial Black" pitchFamily="34" charset="0"/>
              </a:rPr>
              <a:t>Chicago</a:t>
            </a:r>
            <a:endParaRPr lang="en-US" sz="2800" dirty="0">
              <a:solidFill>
                <a:srgbClr val="323E1A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2400"/>
            <a:ext cx="3200400" cy="523220"/>
          </a:xfrm>
          <a:prstGeom prst="rect">
            <a:avLst/>
          </a:prstGeom>
          <a:solidFill>
            <a:srgbClr val="343434">
              <a:alpha val="97000"/>
            </a:srgbClr>
          </a:solidFill>
          <a:ln>
            <a:solidFill>
              <a:srgbClr val="5A5A5A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Similar trends are seen in other big cities:</a:t>
            </a:r>
            <a:endParaRPr lang="en-US" sz="1400" spc="8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480" y="1188720"/>
            <a:ext cx="6151563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 rot="237045">
            <a:off x="4662615" y="866065"/>
            <a:ext cx="303885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23E1A"/>
                </a:solidFill>
                <a:latin typeface="Arial Black" pitchFamily="34" charset="0"/>
              </a:rPr>
              <a:t>Boston</a:t>
            </a:r>
            <a:endParaRPr lang="en-US" sz="2800" dirty="0">
              <a:solidFill>
                <a:srgbClr val="323E1A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480" y="1188720"/>
            <a:ext cx="6151563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667000" y="762000"/>
            <a:ext cx="3038855" cy="523220"/>
          </a:xfrm>
          <a:prstGeom prst="rect">
            <a:avLst/>
          </a:prstGeom>
          <a:solidFill>
            <a:srgbClr val="FFFF7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San Francisco</a:t>
            </a:r>
            <a:endParaRPr 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480" y="1188720"/>
            <a:ext cx="6151563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756106" y="776027"/>
            <a:ext cx="3038855" cy="523220"/>
          </a:xfrm>
          <a:prstGeom prst="rect">
            <a:avLst/>
          </a:prstGeom>
          <a:solidFill>
            <a:srgbClr val="7F923A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Arial Black" pitchFamily="34" charset="0"/>
              </a:rPr>
              <a:t>Los Angeles</a:t>
            </a:r>
            <a:endParaRPr lang="en-US" sz="28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133600"/>
            <a:ext cx="2971800" cy="2031325"/>
          </a:xfrm>
          <a:prstGeom prst="rect">
            <a:avLst/>
          </a:prstGeom>
          <a:solidFill>
            <a:srgbClr val="343434">
              <a:alpha val="97000"/>
            </a:srgbClr>
          </a:solidFill>
          <a:ln>
            <a:solidFill>
              <a:srgbClr val="5A5A5A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 tech firms and auto makers begin to test and look toward introducing fully autonomous vehicles, transportation, environmental and energy leaders are eagerly anticipating the </a:t>
            </a:r>
            <a:r>
              <a:rPr lang="en-US" sz="1400" spc="8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replacement of private autos with systems of shared autonomous vehicles. </a:t>
            </a:r>
            <a:endParaRPr lang="en-US" sz="1400" spc="80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314291">
            <a:off x="1398558" y="820023"/>
            <a:ext cx="5105400" cy="861774"/>
          </a:xfrm>
          <a:prstGeom prst="rect">
            <a:avLst/>
          </a:prstGeom>
          <a:solidFill>
            <a:srgbClr val="AFB88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The Road to Shared Autonomous Vehicles</a:t>
            </a:r>
            <a:endParaRPr lang="en-US" sz="25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3657600"/>
            <a:ext cx="2971800" cy="1600438"/>
          </a:xfrm>
          <a:prstGeom prst="rect">
            <a:avLst/>
          </a:prstGeom>
          <a:solidFill>
            <a:srgbClr val="343434">
              <a:alpha val="97000"/>
            </a:srgbClr>
          </a:solidFill>
          <a:ln>
            <a:solidFill>
              <a:srgbClr val="5A5A5A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system of shared autonomous vehicles (SAVs) holds the promise of </a:t>
            </a:r>
            <a:r>
              <a:rPr lang="en-US" sz="1400" spc="8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saving lives, eliminating traffic congestion, increasing mobility</a:t>
            </a:r>
            <a:r>
              <a:rPr lang="en-US" sz="14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and </a:t>
            </a:r>
            <a:r>
              <a:rPr lang="en-US" sz="1400" spc="8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reducing</a:t>
            </a:r>
            <a:r>
              <a:rPr lang="en-US" sz="14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space devoted to </a:t>
            </a:r>
            <a:r>
              <a:rPr lang="en-US" sz="1400" spc="8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parking</a:t>
            </a:r>
            <a:r>
              <a:rPr lang="en-US" sz="14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 central cities. </a:t>
            </a:r>
            <a:endParaRPr lang="en-US" sz="1400" spc="8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52400"/>
            <a:ext cx="2971800" cy="738664"/>
          </a:xfrm>
          <a:prstGeom prst="rect">
            <a:avLst/>
          </a:prstGeom>
          <a:solidFill>
            <a:schemeClr val="accent6">
              <a:lumMod val="50000"/>
              <a:alpha val="97000"/>
            </a:schemeClr>
          </a:solidFill>
          <a:ln>
            <a:solidFill>
              <a:srgbClr val="5A5A5A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View this in </a:t>
            </a:r>
            <a:r>
              <a:rPr lang="en-US" sz="1400" i="1" spc="8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Powerpoint</a:t>
            </a:r>
            <a:r>
              <a:rPr lang="en-US" sz="1400" i="1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Slide Show mode, and just click through</a:t>
            </a:r>
            <a:endParaRPr lang="en-US" sz="1400" i="1" spc="8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-Right Arrow 5"/>
          <p:cNvSpPr/>
          <p:nvPr/>
        </p:nvSpPr>
        <p:spPr>
          <a:xfrm>
            <a:off x="5143500" y="3429000"/>
            <a:ext cx="3505200" cy="609600"/>
          </a:xfrm>
          <a:prstGeom prst="leftRightArrow">
            <a:avLst/>
          </a:prstGeom>
          <a:solidFill>
            <a:srgbClr val="FDE86B"/>
          </a:solidFill>
          <a:ln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38878" y="3562349"/>
            <a:ext cx="1495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SUBWAY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7450" y="385191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n-lt"/>
              </a:rPr>
              <a:t>Average: 27.3</a:t>
            </a:r>
            <a:endParaRPr lang="en-US" sz="1100" dirty="0">
              <a:latin typeface="+mn-lt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1798320" y="4815990"/>
            <a:ext cx="3505200" cy="580251"/>
          </a:xfrm>
          <a:prstGeom prst="leftRightArrow">
            <a:avLst/>
          </a:prstGeom>
          <a:solidFill>
            <a:srgbClr val="FDE86B"/>
          </a:solidFill>
          <a:ln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93698" y="4929514"/>
            <a:ext cx="1495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BUS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2270" y="5224791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n-lt"/>
              </a:rPr>
              <a:t>Average: 12.9</a:t>
            </a:r>
            <a:endParaRPr lang="en-US" sz="110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8686800" cy="52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Up Arrow 14"/>
          <p:cNvSpPr/>
          <p:nvPr/>
        </p:nvSpPr>
        <p:spPr>
          <a:xfrm flipV="1">
            <a:off x="609600" y="2390020"/>
            <a:ext cx="152400" cy="421631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E86B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" y="205221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AUTO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533400" y="3362326"/>
            <a:ext cx="144780" cy="990600"/>
          </a:xfrm>
          <a:prstGeom prst="upArrow">
            <a:avLst/>
          </a:prstGeom>
          <a:solidFill>
            <a:srgbClr val="FFFF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E86B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60020" y="428484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TAXI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54305" y="452677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TNC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596" y="4284842"/>
            <a:ext cx="9829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TNC </a:t>
            </a:r>
            <a:r>
              <a:rPr lang="en-US" sz="1200" dirty="0" smtClean="0"/>
              <a:t>(more pooling)</a:t>
            </a:r>
            <a:endParaRPr lang="en-US" sz="1200" dirty="0"/>
          </a:p>
        </p:txBody>
      </p:sp>
      <p:sp>
        <p:nvSpPr>
          <p:cNvPr id="25" name="Left-Right Arrow 24"/>
          <p:cNvSpPr/>
          <p:nvPr/>
        </p:nvSpPr>
        <p:spPr>
          <a:xfrm>
            <a:off x="4191000" y="4175761"/>
            <a:ext cx="3276600" cy="609600"/>
          </a:xfrm>
          <a:prstGeom prst="leftRightArrow">
            <a:avLst/>
          </a:prstGeom>
          <a:solidFill>
            <a:srgbClr val="FDE86B"/>
          </a:solidFill>
          <a:ln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495800" y="430911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LIGHT RAIL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89220" y="4579621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n-lt"/>
              </a:rPr>
              <a:t>Average: 23.1</a:t>
            </a:r>
            <a:endParaRPr lang="en-US" sz="1100" dirty="0">
              <a:latin typeface="+mn-lt"/>
            </a:endParaRPr>
          </a:p>
        </p:txBody>
      </p:sp>
      <p:sp>
        <p:nvSpPr>
          <p:cNvPr id="28" name="Up Arrow 27"/>
          <p:cNvSpPr/>
          <p:nvPr/>
        </p:nvSpPr>
        <p:spPr>
          <a:xfrm>
            <a:off x="838200" y="3345181"/>
            <a:ext cx="144780" cy="990600"/>
          </a:xfrm>
          <a:prstGeom prst="upArrow">
            <a:avLst/>
          </a:prstGeom>
          <a:solidFill>
            <a:srgbClr val="F0C06A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E86B"/>
              </a:solidFill>
            </a:endParaRPr>
          </a:p>
        </p:txBody>
      </p:sp>
      <p:sp>
        <p:nvSpPr>
          <p:cNvPr id="29" name="Up Arrow 28"/>
          <p:cNvSpPr/>
          <p:nvPr/>
        </p:nvSpPr>
        <p:spPr>
          <a:xfrm>
            <a:off x="990600" y="3352801"/>
            <a:ext cx="144780" cy="990600"/>
          </a:xfrm>
          <a:prstGeom prst="upArrow">
            <a:avLst/>
          </a:prstGeom>
          <a:solidFill>
            <a:srgbClr val="F0C06A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E86B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7800" y="874693"/>
            <a:ext cx="5562600" cy="954107"/>
          </a:xfrm>
          <a:prstGeom prst="rect">
            <a:avLst/>
          </a:prstGeom>
          <a:solidFill>
            <a:schemeClr val="accent5">
              <a:lumMod val="75000"/>
              <a:alpha val="90980"/>
            </a:schemeClr>
          </a:solidFill>
          <a:ln cmpd="dbl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Candara" pitchFamily="34" charset="0"/>
              </a:rPr>
              <a:t>Popularity of TNCs Leading to </a:t>
            </a:r>
            <a:br>
              <a:rPr lang="en-US" sz="2800" b="1" dirty="0" smtClean="0">
                <a:solidFill>
                  <a:srgbClr val="FFFF00"/>
                </a:solidFill>
                <a:latin typeface="Candara" pitchFamily="34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Candara" pitchFamily="34" charset="0"/>
              </a:rPr>
              <a:t>Shift to Smaller Vehicles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" y="152400"/>
            <a:ext cx="3200400" cy="523220"/>
          </a:xfrm>
          <a:prstGeom prst="rect">
            <a:avLst/>
          </a:prstGeom>
          <a:solidFill>
            <a:srgbClr val="343434">
              <a:alpha val="97000"/>
            </a:srgbClr>
          </a:solidFill>
          <a:ln>
            <a:solidFill>
              <a:srgbClr val="5A5A5A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Why TNC growth becomes a traffic and emissions problem:</a:t>
            </a:r>
            <a:endParaRPr lang="en-US" sz="1400" spc="8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21423244">
            <a:off x="2845518" y="5278208"/>
            <a:ext cx="3561839" cy="1107996"/>
          </a:xfrm>
          <a:prstGeom prst="rect">
            <a:avLst/>
          </a:prstGeom>
          <a:solidFill>
            <a:srgbClr val="93B64E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What the math is showing</a:t>
            </a:r>
            <a:endParaRPr lang="en-US" sz="33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208686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1" grpId="0"/>
      <p:bldP spid="15" grpId="0" animBg="1"/>
      <p:bldP spid="16" grpId="0"/>
      <p:bldP spid="17" grpId="0" animBg="1"/>
      <p:bldP spid="18" grpId="0"/>
      <p:bldP spid="19" grpId="0"/>
      <p:bldP spid="19" grpId="1"/>
      <p:bldP spid="21" grpId="0"/>
      <p:bldP spid="25" grpId="0" animBg="1"/>
      <p:bldP spid="26" grpId="0"/>
      <p:bldP spid="27" grpId="0"/>
      <p:bldP spid="28" grpId="0" animBg="1"/>
      <p:bldP spid="29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ruce\Pictures\for TC\from repor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09791" y="0"/>
            <a:ext cx="530278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2443797"/>
            <a:ext cx="3215481" cy="311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286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Subway reliability and capacity (CBTC)</a:t>
            </a:r>
          </a:p>
          <a:p>
            <a:pPr marL="457200" indent="-2286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Bus speeds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(off-board fare collection, bus lanes, traffic signal timing)</a:t>
            </a:r>
          </a:p>
          <a:p>
            <a:pPr marL="457200" indent="-2286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Road pricing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(charge low-efficiency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vehicles)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529397"/>
            <a:ext cx="3124200" cy="86177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How to Help Transit Now</a:t>
            </a:r>
            <a:endParaRPr lang="en-US" sz="25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3200400" cy="738664"/>
          </a:xfrm>
          <a:prstGeom prst="rect">
            <a:avLst/>
          </a:prstGeom>
          <a:solidFill>
            <a:srgbClr val="343434">
              <a:alpha val="97000"/>
            </a:srgbClr>
          </a:solidFill>
          <a:ln>
            <a:solidFill>
              <a:srgbClr val="5A5A5A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Immediate steps, detailed in this report, can help transit compete effectively with TNCs.</a:t>
            </a:r>
            <a:endParaRPr lang="en-US" sz="1400" spc="8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47650" y="3300829"/>
            <a:ext cx="306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Premium Ride Services</a:t>
            </a:r>
            <a:endParaRPr lang="en-US" dirty="0"/>
          </a:p>
        </p:txBody>
      </p:sp>
      <p:sp>
        <p:nvSpPr>
          <p:cNvPr id="3" name="Up Arrow 2"/>
          <p:cNvSpPr/>
          <p:nvPr/>
        </p:nvSpPr>
        <p:spPr>
          <a:xfrm>
            <a:off x="1204119" y="2843629"/>
            <a:ext cx="304800" cy="457200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42672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Large Network of Shared Electric Autonomous Vehicles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457200" y="2843629"/>
            <a:ext cx="304800" cy="457200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4861719" y="2843628"/>
            <a:ext cx="304800" cy="1423571"/>
          </a:xfrm>
          <a:prstGeom prst="upArrow">
            <a:avLst/>
          </a:prstGeom>
          <a:solidFill>
            <a:srgbClr val="FCDB18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4328319" y="2843628"/>
            <a:ext cx="304800" cy="1423571"/>
          </a:xfrm>
          <a:prstGeom prst="upArrow">
            <a:avLst/>
          </a:prstGeom>
          <a:solidFill>
            <a:srgbClr val="FCDB18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5410200" y="2843628"/>
            <a:ext cx="304800" cy="1423571"/>
          </a:xfrm>
          <a:prstGeom prst="upArrow">
            <a:avLst/>
          </a:prstGeom>
          <a:solidFill>
            <a:srgbClr val="FCDB18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3718719" y="2843628"/>
            <a:ext cx="304800" cy="1423571"/>
          </a:xfrm>
          <a:prstGeom prst="upArrow">
            <a:avLst/>
          </a:prstGeom>
          <a:solidFill>
            <a:srgbClr val="FCDB18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99741"/>
            <a:ext cx="8686800" cy="52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752600" y="609600"/>
            <a:ext cx="5105400" cy="861774"/>
          </a:xfrm>
          <a:prstGeom prst="rect">
            <a:avLst/>
          </a:prstGeom>
          <a:solidFill>
            <a:srgbClr val="AFB8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SAV Future Lies in </a:t>
            </a:r>
            <a:br>
              <a:rPr lang="en-US" sz="25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Space-Efficient Vehicles</a:t>
            </a:r>
            <a:endParaRPr lang="en-US" sz="25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3352800"/>
            <a:ext cx="306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 Capacity Transit</a:t>
            </a:r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>
            <a:off x="7319169" y="2895600"/>
            <a:ext cx="304800" cy="457200"/>
          </a:xfrm>
          <a:prstGeom prst="upArrow">
            <a:avLst/>
          </a:prstGeom>
          <a:solidFill>
            <a:srgbClr val="286D8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6814344" y="2895600"/>
            <a:ext cx="304800" cy="457200"/>
          </a:xfrm>
          <a:prstGeom prst="upArrow">
            <a:avLst/>
          </a:prstGeom>
          <a:solidFill>
            <a:srgbClr val="286D8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7772400" y="2895600"/>
            <a:ext cx="304800" cy="457200"/>
          </a:xfrm>
          <a:prstGeom prst="upArrow">
            <a:avLst/>
          </a:prstGeom>
          <a:solidFill>
            <a:srgbClr val="286D8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6248400" y="2895600"/>
            <a:ext cx="304800" cy="457200"/>
          </a:xfrm>
          <a:prstGeom prst="upArrow">
            <a:avLst/>
          </a:prstGeom>
          <a:solidFill>
            <a:srgbClr val="286D8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838200" y="2858145"/>
            <a:ext cx="304800" cy="457200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2400" y="152400"/>
            <a:ext cx="2209800" cy="307777"/>
          </a:xfrm>
          <a:prstGeom prst="rect">
            <a:avLst/>
          </a:prstGeom>
          <a:solidFill>
            <a:srgbClr val="343434">
              <a:alpha val="97000"/>
            </a:srgbClr>
          </a:solidFill>
          <a:ln>
            <a:solidFill>
              <a:srgbClr val="5A5A5A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Looking further ahead:</a:t>
            </a:r>
            <a:endParaRPr lang="en-US" sz="1400" spc="8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8" grpId="0" animBg="1"/>
      <p:bldP spid="9" grpId="0" animBg="1"/>
      <p:bldP spid="11" grpId="0" animBg="1"/>
      <p:bldP spid="12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" y="3150513"/>
            <a:ext cx="1786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AFB882"/>
                </a:solidFill>
                <a:latin typeface="Arial Black" pitchFamily="34" charset="0"/>
              </a:rPr>
              <a:t>Taxi/TNC</a:t>
            </a:r>
            <a:endParaRPr lang="en-US" sz="2200" dirty="0">
              <a:solidFill>
                <a:srgbClr val="AFB882"/>
              </a:solidFill>
              <a:latin typeface="Arial Black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99741"/>
            <a:ext cx="8686800" cy="52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6172200" y="291084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AFB882"/>
                </a:solidFill>
                <a:latin typeface="Arial Black" pitchFamily="34" charset="0"/>
              </a:rPr>
              <a:t>Fixed Route/</a:t>
            </a:r>
            <a:br>
              <a:rPr lang="en-US" sz="2000" dirty="0" smtClean="0">
                <a:solidFill>
                  <a:srgbClr val="AFB882"/>
                </a:solidFill>
                <a:latin typeface="Arial Black" pitchFamily="34" charset="0"/>
              </a:rPr>
            </a:br>
            <a:r>
              <a:rPr lang="en-US" sz="2000" dirty="0" smtClean="0">
                <a:solidFill>
                  <a:srgbClr val="AFB882"/>
                </a:solidFill>
                <a:latin typeface="Arial Black" pitchFamily="34" charset="0"/>
              </a:rPr>
              <a:t>Fixed Schedule</a:t>
            </a:r>
            <a:endParaRPr lang="en-US" sz="2000" dirty="0">
              <a:solidFill>
                <a:srgbClr val="AFB882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3505200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Candara" pitchFamily="34" charset="0"/>
              </a:rPr>
              <a:t>Exclusive ride</a:t>
            </a:r>
          </a:p>
          <a:p>
            <a:pPr algn="just"/>
            <a:r>
              <a:rPr lang="en-US" dirty="0" smtClean="0">
                <a:latin typeface="Candara" pitchFamily="34" charset="0"/>
              </a:rPr>
              <a:t>On-demand</a:t>
            </a:r>
          </a:p>
          <a:p>
            <a:pPr algn="just"/>
            <a:r>
              <a:rPr lang="en-US" dirty="0" smtClean="0">
                <a:latin typeface="Candara" pitchFamily="34" charset="0"/>
              </a:rPr>
              <a:t>Route deviation</a:t>
            </a:r>
          </a:p>
          <a:p>
            <a:pPr algn="just"/>
            <a:r>
              <a:rPr lang="en-US" dirty="0" smtClean="0">
                <a:latin typeface="Candara" pitchFamily="34" charset="0"/>
              </a:rPr>
              <a:t>Premium fares</a:t>
            </a:r>
          </a:p>
          <a:p>
            <a:pPr algn="just"/>
            <a:r>
              <a:rPr lang="en-US" dirty="0" smtClean="0">
                <a:latin typeface="Candara" pitchFamily="34" charset="0"/>
              </a:rPr>
              <a:t>Point-to-point </a:t>
            </a:r>
          </a:p>
          <a:p>
            <a:pPr algn="just"/>
            <a:r>
              <a:rPr lang="en-US" dirty="0" smtClean="0">
                <a:latin typeface="Candara" pitchFamily="34" charset="0"/>
              </a:rPr>
              <a:t>Sedans/SUVs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3200" y="3528596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andara" pitchFamily="34" charset="0"/>
              </a:rPr>
              <a:t>Shared ride</a:t>
            </a:r>
          </a:p>
          <a:p>
            <a:pPr algn="r"/>
            <a:r>
              <a:rPr lang="en-US" dirty="0" smtClean="0">
                <a:latin typeface="Candara" pitchFamily="34" charset="0"/>
              </a:rPr>
              <a:t>Scheduled</a:t>
            </a:r>
          </a:p>
          <a:p>
            <a:pPr algn="r"/>
            <a:r>
              <a:rPr lang="en-US" dirty="0" smtClean="0">
                <a:latin typeface="Candara" pitchFamily="34" charset="0"/>
              </a:rPr>
              <a:t>Fixed route</a:t>
            </a:r>
          </a:p>
          <a:p>
            <a:pPr algn="r"/>
            <a:r>
              <a:rPr lang="en-US" dirty="0" smtClean="0">
                <a:latin typeface="Candara" pitchFamily="34" charset="0"/>
              </a:rPr>
              <a:t>Low fares</a:t>
            </a:r>
          </a:p>
          <a:p>
            <a:pPr algn="r"/>
            <a:r>
              <a:rPr lang="en-US" dirty="0" smtClean="0">
                <a:latin typeface="Candara" pitchFamily="34" charset="0"/>
              </a:rPr>
              <a:t>Walk to pickup</a:t>
            </a:r>
          </a:p>
          <a:p>
            <a:pPr algn="r"/>
            <a:r>
              <a:rPr lang="en-US" dirty="0" smtClean="0">
                <a:latin typeface="Candara" pitchFamily="34" charset="0"/>
              </a:rPr>
              <a:t>40-foot buses/ </a:t>
            </a:r>
            <a:br>
              <a:rPr lang="en-US" dirty="0" smtClean="0">
                <a:latin typeface="Candara" pitchFamily="34" charset="0"/>
              </a:rPr>
            </a:br>
            <a:r>
              <a:rPr lang="en-US" dirty="0" smtClean="0">
                <a:latin typeface="Candara" pitchFamily="34" charset="0"/>
              </a:rPr>
              <a:t>rail cars</a:t>
            </a:r>
          </a:p>
          <a:p>
            <a:pPr algn="r"/>
            <a:r>
              <a:rPr lang="en-US" dirty="0" smtClean="0">
                <a:latin typeface="Candara" pitchFamily="34" charset="0"/>
              </a:rPr>
              <a:t>                                  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22" name="Up Arrow 21"/>
          <p:cNvSpPr/>
          <p:nvPr/>
        </p:nvSpPr>
        <p:spPr>
          <a:xfrm rot="5400000">
            <a:off x="2133600" y="3505200"/>
            <a:ext cx="152400" cy="457200"/>
          </a:xfrm>
          <a:prstGeom prst="upArrow">
            <a:avLst/>
          </a:prstGeom>
          <a:solidFill>
            <a:srgbClr val="FCDB18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 rot="5400000">
            <a:off x="2057400" y="3756660"/>
            <a:ext cx="152400" cy="457200"/>
          </a:xfrm>
          <a:prstGeom prst="upArrow">
            <a:avLst/>
          </a:prstGeom>
          <a:solidFill>
            <a:srgbClr val="FCDB18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 rot="5400000">
            <a:off x="2209800" y="4038600"/>
            <a:ext cx="152400" cy="457200"/>
          </a:xfrm>
          <a:prstGeom prst="upArrow">
            <a:avLst/>
          </a:prstGeom>
          <a:solidFill>
            <a:srgbClr val="FCDB18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 rot="5400000">
            <a:off x="2011680" y="4290060"/>
            <a:ext cx="152400" cy="457200"/>
          </a:xfrm>
          <a:prstGeom prst="upArrow">
            <a:avLst/>
          </a:prstGeom>
          <a:solidFill>
            <a:srgbClr val="FCDB18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 rot="5400000">
            <a:off x="2103120" y="4572000"/>
            <a:ext cx="152400" cy="457200"/>
          </a:xfrm>
          <a:prstGeom prst="upArrow">
            <a:avLst/>
          </a:prstGeom>
          <a:solidFill>
            <a:srgbClr val="FCDB18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 rot="5400000">
            <a:off x="2148840" y="4838700"/>
            <a:ext cx="152400" cy="457200"/>
          </a:xfrm>
          <a:prstGeom prst="upArrow">
            <a:avLst/>
          </a:prstGeom>
          <a:solidFill>
            <a:srgbClr val="FCDB18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 rot="5400000" flipV="1">
            <a:off x="6781800" y="3528596"/>
            <a:ext cx="152400" cy="457200"/>
          </a:xfrm>
          <a:prstGeom prst="upArrow">
            <a:avLst/>
          </a:prstGeom>
          <a:solidFill>
            <a:srgbClr val="FCDB18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 rot="5400000" flipV="1">
            <a:off x="6858000" y="3780056"/>
            <a:ext cx="152400" cy="457200"/>
          </a:xfrm>
          <a:prstGeom prst="upArrow">
            <a:avLst/>
          </a:prstGeom>
          <a:solidFill>
            <a:srgbClr val="FCDB18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/>
          <p:cNvSpPr/>
          <p:nvPr/>
        </p:nvSpPr>
        <p:spPr>
          <a:xfrm rot="5400000" flipV="1">
            <a:off x="6705600" y="4061996"/>
            <a:ext cx="152400" cy="457200"/>
          </a:xfrm>
          <a:prstGeom prst="upArrow">
            <a:avLst/>
          </a:prstGeom>
          <a:solidFill>
            <a:srgbClr val="FCDB18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 rot="5400000" flipV="1">
            <a:off x="6858000" y="4313456"/>
            <a:ext cx="152400" cy="457200"/>
          </a:xfrm>
          <a:prstGeom prst="upArrow">
            <a:avLst/>
          </a:prstGeom>
          <a:solidFill>
            <a:srgbClr val="FCDB18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 rot="5400000" flipV="1">
            <a:off x="6629400" y="4595396"/>
            <a:ext cx="152400" cy="457200"/>
          </a:xfrm>
          <a:prstGeom prst="upArrow">
            <a:avLst/>
          </a:prstGeom>
          <a:solidFill>
            <a:srgbClr val="FCDB18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5400000" flipV="1">
            <a:off x="6705600" y="4862096"/>
            <a:ext cx="152400" cy="457200"/>
          </a:xfrm>
          <a:prstGeom prst="upArrow">
            <a:avLst/>
          </a:prstGeom>
          <a:solidFill>
            <a:srgbClr val="FCDB18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utoShape 22"/>
          <p:cNvSpPr>
            <a:spLocks noChangeArrowheads="1"/>
          </p:cNvSpPr>
          <p:nvPr/>
        </p:nvSpPr>
        <p:spPr bwMode="auto">
          <a:xfrm>
            <a:off x="2743200" y="2895600"/>
            <a:ext cx="3429000" cy="2743200"/>
          </a:xfrm>
          <a:prstGeom prst="ellipse">
            <a:avLst/>
          </a:prstGeom>
          <a:solidFill>
            <a:srgbClr val="FFD44B"/>
          </a:solidFill>
          <a:ln w="25400" algn="ctr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/>
          <a:p>
            <a:endParaRPr lang="en-US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743325" y="3467100"/>
            <a:ext cx="1514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5000"/>
              </a:lnSpc>
              <a:buClr>
                <a:srgbClr val="993300"/>
              </a:buClr>
              <a:buSzPct val="150000"/>
              <a:buFontTx/>
              <a:buNone/>
            </a:pPr>
            <a:r>
              <a:rPr lang="en-US" sz="14000" dirty="0" smtClean="0">
                <a:solidFill>
                  <a:srgbClr val="39471D"/>
                </a:solidFill>
                <a:latin typeface="Arial Black" pitchFamily="34" charset="0"/>
              </a:rPr>
              <a:t>?</a:t>
            </a:r>
            <a:endParaRPr lang="en-US" sz="14000" dirty="0">
              <a:solidFill>
                <a:srgbClr val="39471D"/>
              </a:solidFill>
              <a:latin typeface="Arial Black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21384169">
            <a:off x="3217911" y="4524026"/>
            <a:ext cx="2807699" cy="646331"/>
          </a:xfrm>
          <a:prstGeom prst="rect">
            <a:avLst/>
          </a:prstGeom>
          <a:solidFill>
            <a:srgbClr val="69783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What Public Policy Gets There?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198057">
            <a:off x="3216808" y="3885808"/>
            <a:ext cx="2651747" cy="646331"/>
          </a:xfrm>
          <a:prstGeom prst="rect">
            <a:avLst/>
          </a:prstGeom>
          <a:solidFill>
            <a:srgbClr val="F9D74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23E1A"/>
                </a:solidFill>
                <a:latin typeface="Arial Black" pitchFamily="34" charset="0"/>
              </a:rPr>
              <a:t>What is Business Model?</a:t>
            </a:r>
            <a:endParaRPr lang="en-US" dirty="0">
              <a:solidFill>
                <a:srgbClr val="323E1A"/>
              </a:solidFill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21445443">
            <a:off x="3200400" y="3200400"/>
            <a:ext cx="2438400" cy="646331"/>
          </a:xfrm>
          <a:prstGeom prst="rect">
            <a:avLst/>
          </a:prstGeom>
          <a:solidFill>
            <a:srgbClr val="2769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Arial Black" pitchFamily="34" charset="0"/>
              </a:rPr>
              <a:t>What is Service Model?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52600" y="609600"/>
            <a:ext cx="5105400" cy="861774"/>
          </a:xfrm>
          <a:prstGeom prst="rect">
            <a:avLst/>
          </a:prstGeom>
          <a:solidFill>
            <a:srgbClr val="AFB8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SAV Future Lies in </a:t>
            </a:r>
            <a:br>
              <a:rPr lang="en-US" sz="25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Space-Efficient Vehicles</a:t>
            </a:r>
            <a:endParaRPr lang="en-US" sz="25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8600" y="5410200"/>
            <a:ext cx="2209800" cy="523220"/>
          </a:xfrm>
          <a:prstGeom prst="rect">
            <a:avLst/>
          </a:prstGeom>
          <a:solidFill>
            <a:srgbClr val="343434">
              <a:alpha val="97000"/>
            </a:srgbClr>
          </a:solidFill>
          <a:ln>
            <a:solidFill>
              <a:srgbClr val="5A5A5A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 know how this service works</a:t>
            </a:r>
            <a:endParaRPr lang="en-US" sz="1400" spc="8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48400" y="5562600"/>
            <a:ext cx="2209800" cy="523220"/>
          </a:xfrm>
          <a:prstGeom prst="rect">
            <a:avLst/>
          </a:prstGeom>
          <a:solidFill>
            <a:srgbClr val="343434">
              <a:alpha val="97000"/>
            </a:srgbClr>
          </a:solidFill>
          <a:ln>
            <a:solidFill>
              <a:srgbClr val="5A5A5A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 how this works too</a:t>
            </a:r>
            <a:endParaRPr lang="en-US" sz="1400" spc="8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0" grpId="0" animBg="1"/>
      <p:bldP spid="40" grpId="1" animBg="1"/>
      <p:bldP spid="41" grpId="0"/>
      <p:bldP spid="41" grpId="1"/>
      <p:bldP spid="37" grpId="0" animBg="1"/>
      <p:bldP spid="36" grpId="0" animBg="1"/>
      <p:bldP spid="35" grpId="0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447800"/>
            <a:ext cx="3124200" cy="1477328"/>
          </a:xfrm>
          <a:prstGeom prst="rect">
            <a:avLst/>
          </a:prstGeom>
          <a:solidFill>
            <a:srgbClr val="FFFF8B"/>
          </a:solidFill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Fed/state/local government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TNCs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Tech companies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Auto makers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Communities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276600"/>
            <a:ext cx="31242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Shared vision for outcomes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181600"/>
            <a:ext cx="3124200" cy="64633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Nimble public policy response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804" y="3821668"/>
            <a:ext cx="2940196" cy="369332"/>
          </a:xfrm>
          <a:prstGeom prst="rect">
            <a:avLst/>
          </a:prstGeom>
          <a:solidFill>
            <a:srgbClr val="FFFF5B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Deeply informed by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1676400"/>
            <a:ext cx="31242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Driven by intensive competition aimed at claiming market share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267200"/>
            <a:ext cx="3124200" cy="830997"/>
          </a:xfrm>
          <a:prstGeom prst="rect">
            <a:avLst/>
          </a:prstGeom>
          <a:solidFill>
            <a:srgbClr val="64B7CE"/>
          </a:solidFill>
        </p:spPr>
        <p:txBody>
          <a:bodyPr wrap="square" rtlCol="0">
            <a:spAutoFit/>
          </a:bodyPr>
          <a:lstStyle/>
          <a:p>
            <a:pPr marL="174625" indent="-174625"/>
            <a:r>
              <a:rPr lang="en-US" dirty="0" smtClean="0">
                <a:solidFill>
                  <a:schemeClr val="bg1"/>
                </a:solidFill>
              </a:rPr>
              <a:t>Private sector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Experimentation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Fast failure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983069"/>
            <a:ext cx="3124200" cy="646331"/>
          </a:xfrm>
          <a:prstGeom prst="rect">
            <a:avLst/>
          </a:prstGeom>
          <a:solidFill>
            <a:srgbClr val="90CCDC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Adaptive response by legacy public and private services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2819400"/>
            <a:ext cx="3124200" cy="646331"/>
          </a:xfrm>
          <a:prstGeom prst="rect">
            <a:avLst/>
          </a:prstGeom>
          <a:solidFill>
            <a:srgbClr val="FBE58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Government role focused on safety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3924" y="3900128"/>
            <a:ext cx="3124200" cy="646331"/>
          </a:xfrm>
          <a:prstGeom prst="rect">
            <a:avLst/>
          </a:prstGeom>
          <a:solidFill>
            <a:srgbClr val="F9D74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Transit operators trail far behind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800600"/>
            <a:ext cx="3352800" cy="1338828"/>
          </a:xfrm>
          <a:prstGeom prst="rect">
            <a:avLst/>
          </a:prstGeom>
          <a:solidFill>
            <a:srgbClr val="ABC674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Policy responses are fragmentary &amp; problem-driven</a:t>
            </a:r>
          </a:p>
          <a:p>
            <a:pPr marL="228600" indent="-168275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Traffic</a:t>
            </a:r>
          </a:p>
          <a:p>
            <a:pPr marL="228600" indent="-168275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Safety</a:t>
            </a:r>
          </a:p>
          <a:p>
            <a:pPr marL="228600" indent="-168275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Equity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0" y="381000"/>
            <a:ext cx="2971800" cy="838200"/>
          </a:xfrm>
          <a:prstGeom prst="rect">
            <a:avLst/>
          </a:prstGeom>
          <a:solidFill>
            <a:srgbClr val="566228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3000"/>
              </a:lnSpc>
              <a:defRPr/>
            </a:pPr>
            <a:r>
              <a:rPr lang="en-US" sz="3000" b="1" dirty="0" smtClean="0">
                <a:solidFill>
                  <a:srgbClr val="FEC944"/>
                </a:solidFill>
                <a:latin typeface="Arial Black" pitchFamily="34" charset="0"/>
                <a:ea typeface="ＭＳ Ｐゴシック" pitchFamily="-111" charset="-128"/>
              </a:rPr>
              <a:t>Big Conversation</a:t>
            </a:r>
            <a:endParaRPr lang="en-US" sz="1500" b="1" dirty="0">
              <a:solidFill>
                <a:srgbClr val="FEC944"/>
              </a:solidFill>
              <a:latin typeface="Arial Black" pitchFamily="34" charset="0"/>
              <a:ea typeface="ＭＳ Ｐゴシック" pitchFamily="-111" charset="-12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257800" y="457200"/>
            <a:ext cx="2514600" cy="8382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3000"/>
              </a:lnSpc>
              <a:defRPr/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ea typeface="ＭＳ Ｐゴシック" pitchFamily="-111" charset="-128"/>
              </a:rPr>
              <a:t>Gold </a:t>
            </a:r>
            <a:b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ea typeface="ＭＳ Ｐゴシック" pitchFamily="-111" charset="-128"/>
              </a:rPr>
            </a:b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ea typeface="ＭＳ Ｐゴシック" pitchFamily="-111" charset="-128"/>
              </a:rPr>
              <a:t>Rush</a:t>
            </a:r>
            <a:endParaRPr lang="en-US" sz="15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ea typeface="ＭＳ Ｐゴシック" pitchFamily="-111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04800"/>
            <a:ext cx="1676400" cy="533400"/>
          </a:xfrm>
          <a:prstGeom prst="rect">
            <a:avLst/>
          </a:prstGeom>
          <a:solidFill>
            <a:srgbClr val="343434">
              <a:alpha val="97000"/>
            </a:srgbClr>
          </a:solidFill>
          <a:ln>
            <a:solidFill>
              <a:srgbClr val="5A5A5A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we need to have is:</a:t>
            </a:r>
            <a:endParaRPr lang="en-US" sz="1400" spc="8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800" y="381000"/>
            <a:ext cx="2209800" cy="738664"/>
          </a:xfrm>
          <a:prstGeom prst="rect">
            <a:avLst/>
          </a:prstGeom>
          <a:solidFill>
            <a:srgbClr val="343434">
              <a:alpha val="97000"/>
            </a:srgbClr>
          </a:solidFill>
          <a:ln>
            <a:solidFill>
              <a:srgbClr val="5A5A5A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If we don’t have a big conversation, what we may well get is:</a:t>
            </a:r>
            <a:endParaRPr lang="en-US" sz="1400" spc="8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1314291">
            <a:off x="1398558" y="820023"/>
            <a:ext cx="5105400" cy="861774"/>
          </a:xfrm>
          <a:prstGeom prst="rect">
            <a:avLst/>
          </a:prstGeom>
          <a:solidFill>
            <a:srgbClr val="AFB88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The Road to Shared Autonomous Vehicles</a:t>
            </a:r>
            <a:endParaRPr lang="en-US" sz="25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3581400"/>
            <a:ext cx="2971800" cy="307777"/>
          </a:xfrm>
          <a:prstGeom prst="rect">
            <a:avLst/>
          </a:prstGeom>
          <a:solidFill>
            <a:srgbClr val="343434">
              <a:alpha val="97000"/>
            </a:srgbClr>
          </a:solidFill>
          <a:ln>
            <a:solidFill>
              <a:srgbClr val="5A5A5A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It’s our choice.</a:t>
            </a:r>
            <a:endParaRPr lang="en-US" sz="1400" spc="80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1314291">
            <a:off x="1398558" y="820023"/>
            <a:ext cx="5105400" cy="861774"/>
          </a:xfrm>
          <a:prstGeom prst="rect">
            <a:avLst/>
          </a:prstGeom>
          <a:solidFill>
            <a:srgbClr val="AFB88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The Road to Shared Autonomous Vehicles</a:t>
            </a:r>
            <a:endParaRPr lang="en-US" sz="25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286000"/>
            <a:ext cx="3657600" cy="1600438"/>
          </a:xfrm>
          <a:prstGeom prst="rect">
            <a:avLst/>
          </a:prstGeom>
          <a:solidFill>
            <a:srgbClr val="343434">
              <a:alpha val="97000"/>
            </a:srgbClr>
          </a:solidFill>
          <a:ln>
            <a:solidFill>
              <a:srgbClr val="5A5A5A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While much of the discussion of SAVs is necessarily speculative and based on sometimes-arcane travel demand modeling, there is much to be learned about the path toward SAVs from </a:t>
            </a:r>
            <a:r>
              <a:rPr lang="en-US" sz="1400" spc="8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current experience with Uber, Lyft </a:t>
            </a:r>
            <a:r>
              <a:rPr lang="en-US" sz="14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 other app-based ride services. </a:t>
            </a:r>
            <a:endParaRPr lang="en-US" sz="1400" spc="8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3810000"/>
            <a:ext cx="1752600" cy="954107"/>
          </a:xfrm>
          <a:prstGeom prst="rect">
            <a:avLst/>
          </a:prstGeom>
          <a:solidFill>
            <a:srgbClr val="343434">
              <a:alpha val="97000"/>
            </a:srgbClr>
          </a:solidFill>
          <a:ln>
            <a:solidFill>
              <a:srgbClr val="5A5A5A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key lessons fall into two broad categories … </a:t>
            </a:r>
            <a:endParaRPr lang="en-US" sz="1400" spc="8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1600200" y="1295400"/>
            <a:ext cx="6781800" cy="4572000"/>
          </a:xfrm>
          <a:prstGeom prst="ellipse">
            <a:avLst/>
          </a:prstGeom>
          <a:solidFill>
            <a:srgbClr val="FFD44B"/>
          </a:solidFill>
          <a:ln w="25400" algn="ctr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81200" y="1600200"/>
            <a:ext cx="5791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5000"/>
              </a:lnSpc>
              <a:buClr>
                <a:srgbClr val="993300"/>
              </a:buClr>
              <a:buSzPct val="150000"/>
              <a:buFontTx/>
              <a:buNone/>
            </a:pPr>
            <a:r>
              <a:rPr lang="en-US" sz="4400" dirty="0" smtClean="0">
                <a:solidFill>
                  <a:srgbClr val="39471D"/>
                </a:solidFill>
                <a:latin typeface="Arial Black" pitchFamily="34" charset="0"/>
              </a:rPr>
              <a:t>BIG CONVERSATION</a:t>
            </a:r>
            <a:endParaRPr lang="en-US" sz="4400" dirty="0">
              <a:solidFill>
                <a:srgbClr val="39471D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5083">
            <a:off x="3610307" y="2759871"/>
            <a:ext cx="3124200" cy="1615827"/>
          </a:xfrm>
          <a:prstGeom prst="rect">
            <a:avLst/>
          </a:prstGeom>
          <a:solidFill>
            <a:srgbClr val="27697B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rgbClr val="FFC000"/>
                </a:solidFill>
                <a:latin typeface="Arial Black" pitchFamily="34" charset="0"/>
              </a:rPr>
              <a:t>What customer is saying</a:t>
            </a:r>
            <a:endParaRPr lang="en-US" sz="33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423244">
            <a:off x="3226621" y="4314450"/>
            <a:ext cx="3406855" cy="1107996"/>
          </a:xfrm>
          <a:prstGeom prst="rect">
            <a:avLst/>
          </a:prstGeom>
          <a:solidFill>
            <a:srgbClr val="93B64E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What math is showing</a:t>
            </a:r>
            <a:endParaRPr lang="en-US" sz="33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838200"/>
            <a:ext cx="2590800" cy="523220"/>
          </a:xfrm>
          <a:prstGeom prst="rect">
            <a:avLst/>
          </a:prstGeom>
          <a:solidFill>
            <a:srgbClr val="343434">
              <a:alpha val="97000"/>
            </a:srgbClr>
          </a:solidFill>
          <a:ln>
            <a:solidFill>
              <a:srgbClr val="5A5A5A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From these, we need to have …</a:t>
            </a:r>
            <a:endParaRPr lang="en-US" sz="1400" spc="8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uce\Pictures\lisbon\Fullscreen capture 4202017 115103 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3221835" cy="3943696"/>
          </a:xfrm>
          <a:prstGeom prst="rect">
            <a:avLst/>
          </a:prstGeom>
          <a:noFill/>
        </p:spPr>
      </p:pic>
      <p:pic>
        <p:nvPicPr>
          <p:cNvPr id="1027" name="Picture 3" descr="C:\Users\Bruce\Pictures\lisbon\Fullscreen capture 4202017 115107 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057400"/>
            <a:ext cx="3048000" cy="2542341"/>
          </a:xfrm>
          <a:prstGeom prst="rect">
            <a:avLst/>
          </a:prstGeom>
          <a:noFill/>
        </p:spPr>
      </p:pic>
      <p:pic>
        <p:nvPicPr>
          <p:cNvPr id="1028" name="Picture 4" descr="C:\Users\Bruce\Pictures\lisbon\Fullscreen capture 4202017 120142 P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096000"/>
            <a:ext cx="1676909" cy="370905"/>
          </a:xfrm>
          <a:prstGeom prst="rect">
            <a:avLst/>
          </a:prstGeom>
          <a:noFill/>
        </p:spPr>
      </p:pic>
      <p:pic>
        <p:nvPicPr>
          <p:cNvPr id="1029" name="Picture 5" descr="C:\Users\Bruce\Pictures\lisbon\Fullscreen capture 4202017 120145 P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724400"/>
            <a:ext cx="2758272" cy="287320"/>
          </a:xfrm>
          <a:prstGeom prst="rect">
            <a:avLst/>
          </a:prstGeom>
          <a:noFill/>
        </p:spPr>
      </p:pic>
      <p:pic>
        <p:nvPicPr>
          <p:cNvPr id="1033" name="Picture 9" descr="C:\Users\Bruce\Desktop\Professional\Trips\2017-04 KAPSARC Va and RPA Regional Assembly\ITF graphs_files\image002.png"/>
          <p:cNvPicPr>
            <a:picLocks noChangeAspect="1" noChangeArrowheads="1"/>
          </p:cNvPicPr>
          <p:nvPr/>
        </p:nvPicPr>
        <p:blipFill>
          <a:blip r:embed="rId6" cstate="print"/>
          <a:srcRect l="40801" t="2721" r="38798" b="4762"/>
          <a:stretch>
            <a:fillRect/>
          </a:stretch>
        </p:blipFill>
        <p:spPr bwMode="auto">
          <a:xfrm>
            <a:off x="8207636" y="2057400"/>
            <a:ext cx="806824" cy="4572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781800" y="166116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 shares 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09600" y="533400"/>
            <a:ext cx="82296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Candara" pitchFamily="34" charset="0"/>
                <a:ea typeface="ＭＳ Ｐゴシック" pitchFamily="-111" charset="-128"/>
              </a:rPr>
              <a:t>Shared Autonomous Vehicle Future</a:t>
            </a:r>
            <a:endParaRPr lang="en-US" sz="1500" b="1" dirty="0">
              <a:solidFill>
                <a:srgbClr val="FFFF00"/>
              </a:solidFill>
              <a:latin typeface="Candara" pitchFamily="34" charset="0"/>
              <a:ea typeface="ＭＳ Ｐゴシック" pitchFamily="-111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" y="6522720"/>
            <a:ext cx="3177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Based on OECD/Int’l Transport Forum Lisbon model </a:t>
            </a:r>
            <a:endParaRPr lang="en-US" sz="1000" dirty="0"/>
          </a:p>
        </p:txBody>
      </p:sp>
      <p:sp>
        <p:nvSpPr>
          <p:cNvPr id="17" name="Left-Right Arrow 16"/>
          <p:cNvSpPr/>
          <p:nvPr/>
        </p:nvSpPr>
        <p:spPr>
          <a:xfrm>
            <a:off x="7200900" y="3886200"/>
            <a:ext cx="990600" cy="609600"/>
          </a:xfrm>
          <a:prstGeom prst="leftRightArrow">
            <a:avLst/>
          </a:prstGeom>
          <a:solidFill>
            <a:srgbClr val="FDE86B"/>
          </a:solidFill>
          <a:ln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C:\Users\Bruce\Desktop\Professional\Trips\2017-04 KAPSARC Va and RPA Regional Assembly\ITF graphs_files\image001.png"/>
          <p:cNvPicPr>
            <a:picLocks noChangeAspect="1" noChangeArrowheads="1"/>
          </p:cNvPicPr>
          <p:nvPr/>
        </p:nvPicPr>
        <p:blipFill>
          <a:blip r:embed="rId7" cstate="print"/>
          <a:srcRect l="36408" t="2718" r="39320" b="4876"/>
          <a:stretch>
            <a:fillRect/>
          </a:stretch>
        </p:blipFill>
        <p:spPr bwMode="auto">
          <a:xfrm>
            <a:off x="6888480" y="2057400"/>
            <a:ext cx="806824" cy="4572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57200" y="1524000"/>
            <a:ext cx="1600200" cy="430887"/>
          </a:xfrm>
          <a:prstGeom prst="rect">
            <a:avLst/>
          </a:prstGeom>
          <a:solidFill>
            <a:srgbClr val="FCA9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Arial Black" pitchFamily="34" charset="0"/>
              </a:rPr>
              <a:t>Today</a:t>
            </a:r>
            <a:endParaRPr lang="en-US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27120" y="1562100"/>
            <a:ext cx="3124200" cy="477054"/>
          </a:xfrm>
          <a:prstGeom prst="rect">
            <a:avLst/>
          </a:prstGeom>
          <a:solidFill>
            <a:srgbClr val="66752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Arial Black" pitchFamily="34" charset="0"/>
              </a:rPr>
              <a:t>With Shared AVs</a:t>
            </a:r>
            <a:endParaRPr lang="en-US" sz="2500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41138" y="3383667"/>
            <a:ext cx="1219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Auto</a:t>
            </a:r>
            <a:endParaRPr lang="en-US" sz="1300" dirty="0"/>
          </a:p>
        </p:txBody>
      </p:sp>
      <p:sp>
        <p:nvSpPr>
          <p:cNvPr id="22" name="TextBox 21"/>
          <p:cNvSpPr txBox="1"/>
          <p:nvPr/>
        </p:nvSpPr>
        <p:spPr>
          <a:xfrm>
            <a:off x="8008749" y="2781945"/>
            <a:ext cx="121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Shared </a:t>
            </a:r>
            <a:br>
              <a:rPr lang="en-US" sz="1300" dirty="0" smtClean="0">
                <a:solidFill>
                  <a:schemeClr val="bg1"/>
                </a:solidFill>
              </a:rPr>
            </a:br>
            <a:r>
              <a:rPr lang="en-US" sz="1300" dirty="0" smtClean="0">
                <a:solidFill>
                  <a:schemeClr val="bg1"/>
                </a:solidFill>
              </a:rPr>
              <a:t>taxi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48666" y="5727412"/>
            <a:ext cx="1219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/>
                </a:solidFill>
              </a:rPr>
              <a:t>Transit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01000" y="5451157"/>
            <a:ext cx="121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Taxi- </a:t>
            </a:r>
            <a:br>
              <a:rPr lang="en-US" sz="1300" dirty="0" smtClean="0">
                <a:solidFill>
                  <a:schemeClr val="bg1"/>
                </a:solidFill>
              </a:rPr>
            </a:br>
            <a:r>
              <a:rPr lang="en-US" sz="1300" dirty="0" smtClean="0">
                <a:solidFill>
                  <a:schemeClr val="bg1"/>
                </a:solidFill>
              </a:rPr>
              <a:t>Bus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66855" y="5138479"/>
            <a:ext cx="1219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rgbClr val="F8A662"/>
                </a:solidFill>
              </a:rPr>
              <a:t>Taxi</a:t>
            </a:r>
            <a:endParaRPr lang="en-US" sz="1300" dirty="0">
              <a:solidFill>
                <a:srgbClr val="F8A66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9400" y="1981200"/>
            <a:ext cx="2971800" cy="1384995"/>
          </a:xfrm>
          <a:prstGeom prst="rect">
            <a:avLst/>
          </a:prstGeom>
          <a:solidFill>
            <a:srgbClr val="343434">
              <a:alpha val="97000"/>
            </a:srgbClr>
          </a:solidFill>
          <a:ln>
            <a:solidFill>
              <a:srgbClr val="5A5A5A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SAV vision moves from today’s auto-dominated society, to a system of vastly fewer SAVs that are safer, cheaper, more efficient and less polluting. </a:t>
            </a:r>
            <a:endParaRPr lang="en-US" sz="1400" spc="8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 animBg="1"/>
      <p:bldP spid="18" grpId="0" animBg="1"/>
      <p:bldP spid="19" grpId="0" animBg="1"/>
      <p:bldP spid="20" grpId="0"/>
      <p:bldP spid="22" grpId="0"/>
      <p:bldP spid="24" grpId="0"/>
      <p:bldP spid="25" grpId="0"/>
      <p:bldP spid="26" grpId="0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ft-Right Arrow 9"/>
          <p:cNvSpPr/>
          <p:nvPr/>
        </p:nvSpPr>
        <p:spPr>
          <a:xfrm>
            <a:off x="3573780" y="3429000"/>
            <a:ext cx="1524000" cy="609600"/>
          </a:xfrm>
          <a:prstGeom prst="leftRightArrow">
            <a:avLst/>
          </a:prstGeom>
          <a:solidFill>
            <a:srgbClr val="FDE86B"/>
          </a:solidFill>
          <a:ln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312420" y="2209800"/>
            <a:ext cx="3665220" cy="28194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25400" algn="ctr">
            <a:noFill/>
            <a:round/>
            <a:headEnd/>
            <a:tailEnd/>
          </a:ln>
          <a:effectLst/>
        </p:spPr>
        <p:txBody>
          <a:bodyPr wrap="none" lIns="457200" rIns="457200" anchor="ctr"/>
          <a:lstStyle/>
          <a:p>
            <a:endParaRPr lang="en-US"/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304800" y="2209800"/>
            <a:ext cx="3665220" cy="2819400"/>
          </a:xfrm>
          <a:prstGeom prst="ellipse">
            <a:avLst/>
          </a:prstGeom>
          <a:noFill/>
          <a:ln w="25400" algn="ctr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2533650"/>
            <a:ext cx="3200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buClr>
                <a:srgbClr val="993300"/>
              </a:buClr>
              <a:buSzPct val="150000"/>
              <a:buFontTx/>
              <a:buNone/>
            </a:pPr>
            <a:r>
              <a:rPr lang="en-US" sz="2200" b="1" dirty="0" smtClean="0">
                <a:solidFill>
                  <a:srgbClr val="FFC000"/>
                </a:solidFill>
              </a:rPr>
              <a:t>   </a:t>
            </a:r>
          </a:p>
          <a:p>
            <a:pPr marL="228600" indent="-168275">
              <a:lnSpc>
                <a:spcPct val="12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/>
              <a:t>Technology (AV </a:t>
            </a:r>
            <a:r>
              <a:rPr lang="en-US" dirty="0" smtClean="0"/>
              <a:t>&amp;</a:t>
            </a:r>
            <a:r>
              <a:rPr lang="en-US" sz="2200" dirty="0" smtClean="0"/>
              <a:t> EV)</a:t>
            </a:r>
          </a:p>
          <a:p>
            <a:pPr marL="228600" indent="-168275">
              <a:lnSpc>
                <a:spcPct val="12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/>
              <a:t>Demand models</a:t>
            </a:r>
          </a:p>
          <a:p>
            <a:pPr marL="228600" indent="-168275">
              <a:lnSpc>
                <a:spcPct val="12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/>
              <a:t>Consumer benefits</a:t>
            </a:r>
          </a:p>
          <a:p>
            <a:pPr marL="228600" indent="-168275">
              <a:lnSpc>
                <a:spcPct val="85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5105400" y="2286000"/>
            <a:ext cx="3665220" cy="28194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25400" algn="ctr">
            <a:noFill/>
            <a:round/>
            <a:headEnd/>
            <a:tailEnd/>
          </a:ln>
          <a:effectLst/>
        </p:spPr>
        <p:txBody>
          <a:bodyPr wrap="none" lIns="457200" rIns="457200" anchor="ctr"/>
          <a:lstStyle/>
          <a:p>
            <a:endParaRPr lang="en-US"/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5097780" y="2286000"/>
            <a:ext cx="3665220" cy="2819400"/>
          </a:xfrm>
          <a:prstGeom prst="ellipse">
            <a:avLst/>
          </a:prstGeom>
          <a:noFill/>
          <a:ln w="25400" algn="ctr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02580" y="2590800"/>
            <a:ext cx="32766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buClr>
                <a:srgbClr val="993300"/>
              </a:buClr>
              <a:buSzPct val="150000"/>
              <a:buFontTx/>
              <a:buNone/>
            </a:pPr>
            <a:r>
              <a:rPr lang="en-US" sz="2200" b="1" dirty="0" smtClean="0">
                <a:solidFill>
                  <a:srgbClr val="FFC000"/>
                </a:solidFill>
              </a:rPr>
              <a:t>   </a:t>
            </a:r>
          </a:p>
          <a:p>
            <a:pPr marL="228600" indent="-168275">
              <a:lnSpc>
                <a:spcPct val="12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/>
              <a:t>Customer choice</a:t>
            </a:r>
          </a:p>
          <a:p>
            <a:pPr marL="228600" indent="-168275">
              <a:lnSpc>
                <a:spcPct val="12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/>
              <a:t>Quality/Price/Selection</a:t>
            </a:r>
          </a:p>
          <a:p>
            <a:pPr marL="228600" indent="-168275">
              <a:lnSpc>
                <a:spcPct val="12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/>
              <a:t>“Find the market”</a:t>
            </a:r>
          </a:p>
          <a:p>
            <a:pPr marL="228600" indent="-168275">
              <a:lnSpc>
                <a:spcPct val="85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1348740"/>
            <a:ext cx="2971800" cy="838200"/>
          </a:xfrm>
          <a:prstGeom prst="rect">
            <a:avLst/>
          </a:prstGeom>
          <a:solidFill>
            <a:srgbClr val="66752F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3000"/>
              </a:lnSpc>
              <a:defRPr/>
            </a:pPr>
            <a:r>
              <a:rPr lang="en-US" sz="3000" b="1" dirty="0" smtClean="0">
                <a:solidFill>
                  <a:srgbClr val="FEC944"/>
                </a:solidFill>
                <a:latin typeface="Arial Black" pitchFamily="34" charset="0"/>
                <a:ea typeface="ＭＳ Ｐゴシック" pitchFamily="-111" charset="-128"/>
              </a:rPr>
              <a:t>Planning- centric</a:t>
            </a:r>
            <a:endParaRPr lang="en-US" sz="1500" b="1" dirty="0">
              <a:solidFill>
                <a:srgbClr val="FEC944"/>
              </a:solidFill>
              <a:latin typeface="Arial Black" pitchFamily="34" charset="0"/>
              <a:ea typeface="ＭＳ Ｐゴシック" pitchFamily="-111" charset="-12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715000" y="1371600"/>
            <a:ext cx="2514600" cy="8382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3000"/>
              </a:lnSpc>
              <a:defRPr/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ea typeface="ＭＳ Ｐゴシック" pitchFamily="-111" charset="-128"/>
              </a:rPr>
              <a:t>Market- Driven</a:t>
            </a:r>
            <a:endParaRPr lang="en-US" sz="15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ea typeface="ＭＳ Ｐゴシック" pitchFamily="-111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457200"/>
            <a:ext cx="2971800" cy="523220"/>
          </a:xfrm>
          <a:prstGeom prst="rect">
            <a:avLst/>
          </a:prstGeom>
          <a:solidFill>
            <a:srgbClr val="343434">
              <a:alpha val="97000"/>
            </a:srgbClr>
          </a:solidFill>
          <a:ln>
            <a:solidFill>
              <a:srgbClr val="5A5A5A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Path forward involves transitioning from … </a:t>
            </a:r>
            <a:endParaRPr lang="en-US" sz="1400" spc="8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  <p:bldP spid="6" grpId="0"/>
      <p:bldP spid="7" grpId="0" animBg="1"/>
      <p:bldP spid="8" grpId="0" animBg="1"/>
      <p:bldP spid="9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95400"/>
            <a:ext cx="6737350" cy="441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00" y="57150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Uber</a:t>
            </a:r>
            <a:endParaRPr lang="en-US" sz="1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" y="1295400"/>
            <a:ext cx="2057400" cy="1371600"/>
          </a:xfrm>
          <a:prstGeom prst="rect">
            <a:avLst/>
          </a:prstGeom>
          <a:solidFill>
            <a:srgbClr val="39421A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2600" b="1" dirty="0" smtClean="0">
                <a:solidFill>
                  <a:srgbClr val="FFFF00"/>
                </a:solidFill>
                <a:latin typeface="Candara" pitchFamily="34" charset="0"/>
                <a:ea typeface="ＭＳ Ｐゴシック" pitchFamily="-111" charset="-128"/>
              </a:rPr>
              <a:t>Consumers are Showing the Way</a:t>
            </a:r>
            <a:endParaRPr lang="en-US" sz="2600" b="1" dirty="0">
              <a:solidFill>
                <a:srgbClr val="FFFF00"/>
              </a:solidFill>
              <a:latin typeface="Candara" pitchFamily="34" charset="0"/>
              <a:ea typeface="ＭＳ Ｐゴシック" pitchFamily="-111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145542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# Uber Drivers Making at Least 1 Trip/month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52400"/>
            <a:ext cx="3200400" cy="954107"/>
          </a:xfrm>
          <a:prstGeom prst="rect">
            <a:avLst/>
          </a:prstGeom>
          <a:solidFill>
            <a:srgbClr val="343434">
              <a:alpha val="97000"/>
            </a:srgbClr>
          </a:solidFill>
          <a:ln>
            <a:solidFill>
              <a:srgbClr val="5A5A5A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Rapid growth of Uber, Lyft and other Transportation Network Companies (TNCs) are showing what customers want and value.</a:t>
            </a:r>
            <a:endParaRPr lang="en-US" sz="1400" spc="8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0-Moved from Laptop Jan 2016\Maptitude files Projects - Taxi and FHV trip data\Manh inner outer airport zones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41285" y="228600"/>
            <a:ext cx="6626515" cy="64282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781800" y="2895600"/>
            <a:ext cx="1676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 algn="ctr"/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37% </a:t>
            </a:r>
            <a:r>
              <a:rPr lang="en-US" b="1" dirty="0" smtClean="0">
                <a:solidFill>
                  <a:schemeClr val="bg1"/>
                </a:solidFill>
                <a:latin typeface="Candara" pitchFamily="34" charset="0"/>
              </a:rPr>
              <a:t>of overall TNC/taxi trip growth</a:t>
            </a:r>
            <a:endParaRPr lang="en-US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524000"/>
            <a:ext cx="4101305" cy="769441"/>
          </a:xfrm>
          <a:prstGeom prst="rect">
            <a:avLst/>
          </a:prstGeom>
          <a:solidFill>
            <a:srgbClr val="39421A">
              <a:alpha val="86000"/>
            </a:srgbClr>
          </a:solidFill>
          <a:ln cmpd="dbl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Candara" pitchFamily="34" charset="0"/>
              </a:rPr>
              <a:t>Trip growth mainly outside Manhattan due to</a:t>
            </a:r>
            <a:endParaRPr lang="en-US" sz="1500" b="1" dirty="0" smtClean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6172200"/>
            <a:ext cx="2272505" cy="461665"/>
          </a:xfrm>
          <a:prstGeom prst="rect">
            <a:avLst/>
          </a:prstGeom>
          <a:noFill/>
          <a:ln cmpd="dbl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  <a:latin typeface="Candara" pitchFamily="34" charset="0"/>
              </a:rPr>
              <a:t>Combined Taxi &amp; TNC trips</a:t>
            </a:r>
          </a:p>
          <a:p>
            <a:pPr algn="ctr"/>
            <a:r>
              <a:rPr lang="en-US" sz="1200" b="1" dirty="0" smtClean="0">
                <a:solidFill>
                  <a:srgbClr val="FFFF00"/>
                </a:solidFill>
                <a:latin typeface="Candara" pitchFamily="34" charset="0"/>
              </a:rPr>
              <a:t>Change from 2013 to 2016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7261" y="2514600"/>
            <a:ext cx="1295399" cy="430887"/>
          </a:xfrm>
          <a:prstGeom prst="rect">
            <a:avLst/>
          </a:prstGeom>
          <a:noFill/>
          <a:ln cmpd="dbl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23%</a:t>
            </a:r>
            <a:endParaRPr lang="en-US" sz="15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2921913"/>
            <a:ext cx="609599" cy="430887"/>
          </a:xfrm>
          <a:prstGeom prst="rect">
            <a:avLst/>
          </a:prstGeom>
          <a:noFill/>
          <a:ln cmpd="dbl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bg1"/>
                </a:solidFill>
                <a:latin typeface="Candara" pitchFamily="34" charset="0"/>
              </a:rPr>
              <a:t>33%</a:t>
            </a:r>
            <a:endParaRPr lang="en-US" sz="15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52400"/>
            <a:ext cx="3200400" cy="954107"/>
          </a:xfrm>
          <a:prstGeom prst="rect">
            <a:avLst/>
          </a:prstGeom>
          <a:solidFill>
            <a:srgbClr val="343434">
              <a:alpha val="97000"/>
            </a:srgbClr>
          </a:solidFill>
          <a:ln>
            <a:solidFill>
              <a:srgbClr val="5A5A5A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My research in New York City shows how TNCs fill gaps and deficiencies in the existing transport sector.</a:t>
            </a:r>
            <a:endParaRPr lang="en-US" sz="1400" spc="8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227296">
            <a:off x="1001873" y="2430422"/>
            <a:ext cx="4101305" cy="430887"/>
          </a:xfrm>
          <a:prstGeom prst="rect">
            <a:avLst/>
          </a:prstGeom>
          <a:solidFill>
            <a:schemeClr val="accent3">
              <a:lumMod val="60000"/>
              <a:lumOff val="40000"/>
              <a:alpha val="86000"/>
            </a:schemeClr>
          </a:solidFill>
          <a:ln cmpd="dbl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 lack of yellow cabs</a:t>
            </a:r>
            <a:endParaRPr lang="en-US" sz="1500" b="1" dirty="0" smtClean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3946">
            <a:off x="999485" y="2934687"/>
            <a:ext cx="4101305" cy="430887"/>
          </a:xfrm>
          <a:prstGeom prst="rect">
            <a:avLst/>
          </a:prstGeom>
          <a:solidFill>
            <a:srgbClr val="FFC000">
              <a:alpha val="86000"/>
            </a:srgbClr>
          </a:solidFill>
          <a:ln cmpd="dbl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or readily-available car services </a:t>
            </a:r>
            <a:endParaRPr lang="en-US" sz="1500" b="1" dirty="0" smtClean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1391099">
            <a:off x="999486" y="3373934"/>
            <a:ext cx="4101305" cy="769441"/>
          </a:xfrm>
          <a:prstGeom prst="rect">
            <a:avLst/>
          </a:prstGeom>
          <a:solidFill>
            <a:schemeClr val="tx2">
              <a:lumMod val="75000"/>
              <a:alpha val="86000"/>
            </a:schemeClr>
          </a:solidFill>
          <a:ln cmpd="dbl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Transit often slow, unreliable or circuitous </a:t>
            </a:r>
            <a:endParaRPr lang="en-US" sz="1500" b="1" dirty="0" smtClean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524000"/>
            <a:ext cx="2754161" cy="461665"/>
          </a:xfrm>
          <a:prstGeom prst="rect">
            <a:avLst/>
          </a:prstGeom>
          <a:solidFill>
            <a:srgbClr val="DF9817">
              <a:alpha val="90588"/>
            </a:srgbClr>
          </a:solidFill>
          <a:ln cmpd="dbl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23E1A"/>
                </a:solidFill>
                <a:latin typeface="Candara" pitchFamily="34" charset="0"/>
              </a:rPr>
              <a:t>Peripheral areas</a:t>
            </a:r>
            <a:endParaRPr lang="en-US" sz="1500" b="1" dirty="0" smtClean="0">
              <a:solidFill>
                <a:srgbClr val="323E1A"/>
              </a:solidFill>
              <a:latin typeface="Candara" pitchFamily="34" charset="0"/>
            </a:endParaRPr>
          </a:p>
        </p:txBody>
      </p:sp>
      <p:pic>
        <p:nvPicPr>
          <p:cNvPr id="3" name="Picture 2" descr="TNC trip origins per 100 taxi trips 201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49561" y="0"/>
            <a:ext cx="45610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0" y="6324600"/>
            <a:ext cx="2438401" cy="461665"/>
          </a:xfrm>
          <a:prstGeom prst="rect">
            <a:avLst/>
          </a:prstGeom>
          <a:noFill/>
          <a:ln cmpd="dbl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  <a:latin typeface="Candara" pitchFamily="34" charset="0"/>
              </a:rPr>
              <a:t>TNC trips per 100 Yellow Cab Trips</a:t>
            </a:r>
          </a:p>
          <a:p>
            <a:pPr algn="ctr"/>
            <a:r>
              <a:rPr lang="en-US" sz="1200" b="1" dirty="0" smtClean="0">
                <a:solidFill>
                  <a:srgbClr val="FFFF00"/>
                </a:solidFill>
                <a:latin typeface="Candara" pitchFamily="34" charset="0"/>
              </a:rPr>
              <a:t>Weekdays, 2016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3200400" cy="307777"/>
          </a:xfrm>
          <a:prstGeom prst="rect">
            <a:avLst/>
          </a:prstGeom>
          <a:solidFill>
            <a:srgbClr val="343434">
              <a:alpha val="97000"/>
            </a:srgbClr>
          </a:solidFill>
          <a:ln>
            <a:solidFill>
              <a:srgbClr val="5A5A5A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Manhattan, TNCs fill gaps in:</a:t>
            </a:r>
            <a:endParaRPr lang="en-US" sz="1400" spc="8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47417</TotalTime>
  <Words>838</Words>
  <Application>Microsoft Office PowerPoint</Application>
  <PresentationFormat>On-screen Show (4:3)</PresentationFormat>
  <Paragraphs>163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60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NYCDOT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Bruce Schaller</dc:creator>
  <cp:lastModifiedBy>Bruce Schaller</cp:lastModifiedBy>
  <cp:revision>909</cp:revision>
  <cp:lastPrinted>2012-12-07T23:40:24Z</cp:lastPrinted>
  <dcterms:created xsi:type="dcterms:W3CDTF">2010-02-18T19:16:08Z</dcterms:created>
  <dcterms:modified xsi:type="dcterms:W3CDTF">2017-04-25T16:01:02Z</dcterms:modified>
</cp:coreProperties>
</file>